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82" r:id="rId3"/>
    <p:sldId id="258" r:id="rId4"/>
    <p:sldId id="257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9" r:id="rId14"/>
    <p:sldId id="267" r:id="rId15"/>
    <p:sldId id="268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D7DBE-6C49-48E2-BF9E-F475F86ED69C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74F4B1A4-F403-453E-98B6-2823250930BA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81415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D7DBE-6C49-48E2-BF9E-F475F86ED69C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4B1A4-F403-453E-98B6-2823250930BA}" type="slidenum">
              <a:rPr lang="ru-RU" smtClean="0"/>
              <a:t>‹#›</a:t>
            </a:fld>
            <a:endParaRPr lang="ru-RU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77582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D7DBE-6C49-48E2-BF9E-F475F86ED69C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4B1A4-F403-453E-98B6-2823250930BA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99088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D7DBE-6C49-48E2-BF9E-F475F86ED69C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4B1A4-F403-453E-98B6-2823250930BA}" type="slidenum">
              <a:rPr lang="ru-RU" smtClean="0"/>
              <a:t>‹#›</a:t>
            </a:fld>
            <a:endParaRPr lang="ru-RU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30082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D7DBE-6C49-48E2-BF9E-F475F86ED69C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4B1A4-F403-453E-98B6-2823250930BA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271048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D7DBE-6C49-48E2-BF9E-F475F86ED69C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4B1A4-F403-453E-98B6-2823250930BA}" type="slidenum">
              <a:rPr lang="ru-RU" smtClean="0"/>
              <a:t>‹#›</a:t>
            </a:fld>
            <a:endParaRPr lang="ru-RU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97732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D7DBE-6C49-48E2-BF9E-F475F86ED69C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4B1A4-F403-453E-98B6-2823250930BA}" type="slidenum">
              <a:rPr lang="ru-RU" smtClean="0"/>
              <a:t>‹#›</a:t>
            </a:fld>
            <a:endParaRPr lang="ru-RU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998596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D7DBE-6C49-48E2-BF9E-F475F86ED69C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4B1A4-F403-453E-98B6-2823250930BA}" type="slidenum">
              <a:rPr lang="ru-RU" smtClean="0"/>
              <a:t>‹#›</a:t>
            </a:fld>
            <a:endParaRPr lang="ru-RU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12872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D7DBE-6C49-48E2-BF9E-F475F86ED69C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4B1A4-F403-453E-98B6-2823250930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46788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D7DBE-6C49-48E2-BF9E-F475F86ED69C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4B1A4-F403-453E-98B6-2823250930BA}" type="slidenum">
              <a:rPr lang="ru-RU" smtClean="0"/>
              <a:t>‹#›</a:t>
            </a:fld>
            <a:endParaRPr lang="ru-RU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28462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6CFD7DBE-6C49-48E2-BF9E-F475F86ED69C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4B1A4-F403-453E-98B6-2823250930BA}" type="slidenum">
              <a:rPr lang="ru-RU" smtClean="0"/>
              <a:t>‹#›</a:t>
            </a:fld>
            <a:endParaRPr lang="ru-RU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88551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FD7DBE-6C49-48E2-BF9E-F475F86ED69C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74F4B1A4-F403-453E-98B6-2823250930BA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4706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249A0B-D53F-4B22-827C-EDACA164D38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dirty="0"/>
              <a:t>21 шаг социального проектирования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61335C4-6F7D-4AA7-B9B7-61BE9A48A75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ru-RU" dirty="0"/>
              <a:t>Директор АНО «Время возможностей»</a:t>
            </a:r>
          </a:p>
          <a:p>
            <a:pPr algn="r"/>
            <a:r>
              <a:rPr lang="ru-RU" dirty="0"/>
              <a:t>Бутинова Марина</a:t>
            </a:r>
          </a:p>
          <a:p>
            <a:pPr algn="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284072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4F311D-F255-43FC-83AD-8C47451F93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98248D1-EAEC-4BD0-8E38-BA6B73D752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3418205" indent="0" algn="ctr">
              <a:spcBef>
                <a:spcPts val="200"/>
              </a:spcBef>
              <a:spcAft>
                <a:spcPts val="0"/>
              </a:spcAft>
              <a:buNone/>
            </a:pPr>
            <a:r>
              <a:rPr lang="ru-RU" sz="1800" b="1" spc="-1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Реализация</a:t>
            </a:r>
            <a:r>
              <a:rPr lang="ru-RU" sz="1800" b="1" spc="5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1800" b="1" spc="-1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разработанного</a:t>
            </a:r>
            <a:r>
              <a:rPr lang="ru-RU" sz="1800" b="1" spc="5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1800" b="1" spc="-1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проекта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138430" marR="3387090">
              <a:lnSpc>
                <a:spcPct val="115000"/>
              </a:lnSpc>
              <a:spcBef>
                <a:spcPts val="190"/>
              </a:spcBef>
              <a:spcAft>
                <a:spcPts val="0"/>
              </a:spcAft>
            </a:pP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Шаг</a:t>
            </a:r>
            <a:r>
              <a:rPr lang="ru-RU" sz="1800" spc="-3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№</a:t>
            </a:r>
            <a:r>
              <a:rPr lang="ru-RU" sz="1800" spc="-5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13.</a:t>
            </a:r>
            <a:r>
              <a:rPr lang="ru-RU" sz="1800" spc="-5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Составление</a:t>
            </a:r>
            <a:r>
              <a:rPr lang="ru-RU" sz="1800" spc="-4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предложений</a:t>
            </a:r>
            <a:r>
              <a:rPr lang="ru-RU" sz="1800" spc="-4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по</a:t>
            </a:r>
            <a:r>
              <a:rPr lang="ru-RU" sz="1800" spc="-4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проекту </a:t>
            </a:r>
          </a:p>
          <a:p>
            <a:pPr marL="138430" marR="3387090">
              <a:lnSpc>
                <a:spcPct val="115000"/>
              </a:lnSpc>
              <a:spcBef>
                <a:spcPts val="190"/>
              </a:spcBef>
              <a:spcAft>
                <a:spcPts val="0"/>
              </a:spcAft>
            </a:pP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Шаг № 14. Поиск деловых партнеров</a:t>
            </a:r>
          </a:p>
          <a:p>
            <a:pPr marL="138430" marR="3188335">
              <a:lnSpc>
                <a:spcPct val="113000"/>
              </a:lnSpc>
              <a:spcBef>
                <a:spcPts val="5"/>
              </a:spcBef>
              <a:spcAft>
                <a:spcPts val="0"/>
              </a:spcAft>
            </a:pP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Шаг</a:t>
            </a:r>
            <a:r>
              <a:rPr lang="ru-RU" sz="1800" spc="-4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№</a:t>
            </a:r>
            <a:r>
              <a:rPr lang="ru-RU" sz="1800" spc="-5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15.</a:t>
            </a:r>
            <a:r>
              <a:rPr lang="ru-RU" sz="1800" spc="-5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Проведение</a:t>
            </a:r>
            <a:r>
              <a:rPr lang="ru-RU" sz="1800" spc="-4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официальных</a:t>
            </a:r>
            <a:r>
              <a:rPr lang="ru-RU" sz="1800" spc="-4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переговоров </a:t>
            </a:r>
          </a:p>
          <a:p>
            <a:pPr marL="138430" marR="3188335">
              <a:lnSpc>
                <a:spcPct val="113000"/>
              </a:lnSpc>
              <a:spcBef>
                <a:spcPts val="5"/>
              </a:spcBef>
              <a:spcAft>
                <a:spcPts val="0"/>
              </a:spcAft>
            </a:pP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Шаг № 16. Получение необходимых ресурсов</a:t>
            </a:r>
          </a:p>
          <a:p>
            <a:pPr marL="138430" marR="3387090">
              <a:lnSpc>
                <a:spcPct val="115000"/>
              </a:lnSpc>
              <a:spcBef>
                <a:spcPts val="20"/>
              </a:spcBef>
              <a:spcAft>
                <a:spcPts val="0"/>
              </a:spcAft>
            </a:pP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Шаг № 17. Проведение плановых мероприятий </a:t>
            </a:r>
          </a:p>
          <a:p>
            <a:pPr marL="138430" marR="3387090">
              <a:lnSpc>
                <a:spcPct val="115000"/>
              </a:lnSpc>
              <a:spcBef>
                <a:spcPts val="20"/>
              </a:spcBef>
              <a:spcAft>
                <a:spcPts val="0"/>
              </a:spcAft>
            </a:pP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Шаг</a:t>
            </a:r>
            <a:r>
              <a:rPr lang="ru-RU" sz="1800" spc="-3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№</a:t>
            </a:r>
            <a:r>
              <a:rPr lang="ru-RU" sz="1800" spc="-4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18.</a:t>
            </a:r>
            <a:r>
              <a:rPr lang="ru-RU" sz="1800" spc="-4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Оценка</a:t>
            </a:r>
            <a:r>
              <a:rPr lang="ru-RU" sz="1800" spc="-3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и</a:t>
            </a:r>
            <a:r>
              <a:rPr lang="ru-RU" sz="1800" spc="-3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контроль</a:t>
            </a:r>
            <a:r>
              <a:rPr lang="ru-RU" sz="1800" spc="-3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выполнения</a:t>
            </a:r>
            <a:r>
              <a:rPr lang="ru-RU" sz="1800" spc="-3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плана</a:t>
            </a:r>
          </a:p>
          <a:p>
            <a:pPr marL="138430">
              <a:lnSpc>
                <a:spcPts val="1335"/>
              </a:lnSpc>
            </a:pP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Шаг</a:t>
            </a:r>
            <a:r>
              <a:rPr lang="ru-RU" sz="1800" spc="-2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№</a:t>
            </a:r>
            <a:r>
              <a:rPr lang="ru-RU" sz="1800" spc="-4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19.</a:t>
            </a:r>
            <a:r>
              <a:rPr lang="ru-RU" sz="1800" spc="-4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Корректировка</a:t>
            </a:r>
            <a:r>
              <a:rPr lang="ru-RU" sz="1800" spc="-2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хода</a:t>
            </a:r>
            <a:r>
              <a:rPr lang="ru-RU" sz="1800" spc="-2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реализации</a:t>
            </a:r>
            <a:r>
              <a:rPr lang="ru-RU" sz="1800" spc="-2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1800" spc="-1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проекта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890011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20DFB5-B03B-4ACD-B7F0-62D3EF685E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3848833-8C69-4DE6-BEEA-516AB5DB44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69240" indent="0">
              <a:spcBef>
                <a:spcPts val="200"/>
              </a:spcBef>
              <a:spcAft>
                <a:spcPts val="0"/>
              </a:spcAft>
              <a:buNone/>
            </a:pP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Подведение</a:t>
            </a:r>
            <a:r>
              <a:rPr lang="ru-RU" sz="1800" b="1" spc="-5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итогов</a:t>
            </a:r>
            <a:r>
              <a:rPr lang="ru-RU" sz="1800" b="1" spc="-4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1800" b="1" spc="-1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проекта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138430">
              <a:spcBef>
                <a:spcPts val="205"/>
              </a:spcBef>
            </a:pP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Шаг</a:t>
            </a:r>
            <a:r>
              <a:rPr lang="ru-RU" sz="1800" spc="-2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№</a:t>
            </a:r>
            <a:r>
              <a:rPr lang="ru-RU" sz="1800" spc="-3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20.</a:t>
            </a:r>
            <a:r>
              <a:rPr lang="ru-RU" sz="1800" spc="-3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Анализ</a:t>
            </a:r>
            <a:r>
              <a:rPr lang="ru-RU" sz="1800" spc="-2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результатов</a:t>
            </a:r>
            <a:r>
              <a:rPr lang="ru-RU" sz="1800" spc="-2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работы</a:t>
            </a:r>
            <a:r>
              <a:rPr lang="ru-RU" sz="1800" spc="-1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над</a:t>
            </a:r>
            <a:r>
              <a:rPr lang="ru-RU" sz="1800" spc="-2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1800" spc="-1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проектом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138430">
              <a:spcBef>
                <a:spcPts val="190"/>
              </a:spcBef>
            </a:pP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Шаг</a:t>
            </a:r>
            <a:r>
              <a:rPr lang="ru-RU" sz="1800" spc="-4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№</a:t>
            </a:r>
            <a:r>
              <a:rPr lang="ru-RU" sz="1800" spc="-4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21.</a:t>
            </a:r>
            <a:r>
              <a:rPr lang="ru-RU" sz="1800" spc="-4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Информирование</a:t>
            </a:r>
            <a:r>
              <a:rPr lang="ru-RU" sz="1800" spc="-3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общественности</a:t>
            </a:r>
            <a:r>
              <a:rPr lang="ru-RU" sz="1800" spc="-3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о</a:t>
            </a:r>
            <a:r>
              <a:rPr lang="ru-RU" sz="1800" spc="-3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результатах</a:t>
            </a:r>
            <a:r>
              <a:rPr lang="ru-RU" sz="1800" spc="-3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1800" spc="-1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работы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581629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5F5541-ABBC-47EA-BCE7-09E4319B58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6BBBE12-FD61-444F-AE0A-60439E487A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image4.png">
            <a:extLst>
              <a:ext uri="{FF2B5EF4-FFF2-40B4-BE49-F238E27FC236}">
                <a16:creationId xmlns:a16="http://schemas.microsoft.com/office/drawing/2014/main" id="{DA31012F-FDFC-4034-B279-7D63111A5958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36327" y="544374"/>
            <a:ext cx="7719346" cy="4459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42236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ADB77F-A800-4BB5-AC73-448F4E5B70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F3001157-37C1-4B1D-818A-8BAD9AAE1F6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51579" y="0"/>
            <a:ext cx="8563445" cy="5827265"/>
          </a:xfrm>
        </p:spPr>
      </p:pic>
    </p:spTree>
    <p:extLst>
      <p:ext uri="{BB962C8B-B14F-4D97-AF65-F5344CB8AC3E}">
        <p14:creationId xmlns:p14="http://schemas.microsoft.com/office/powerpoint/2010/main" val="1962577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CFCFFE-7791-4C45-B39F-2E1E60DD4F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7 Вредных советов для эффективных партнерств от Максима Смехова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098C124-62DB-427C-9BF7-A2341C19BE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Вредный совет №1</a:t>
            </a:r>
          </a:p>
          <a:p>
            <a:pPr marL="0" indent="0">
              <a:buNone/>
            </a:pPr>
            <a:r>
              <a:rPr lang="ru-RU" dirty="0"/>
              <a:t> Не тратьте много времени на погружение в контекст: Возьмите существующие исследования и на их основе сформулируйте проблемы которые хотите решать.</a:t>
            </a:r>
          </a:p>
          <a:p>
            <a:r>
              <a:rPr lang="ru-RU" dirty="0"/>
              <a:t>Вредный совет №2: Выбирайте партнеров исключительно по критериям и их уровню квалификации </a:t>
            </a:r>
          </a:p>
          <a:p>
            <a:r>
              <a:rPr lang="ru-RU" dirty="0"/>
              <a:t>Вредный совет №3: Руководствуйтесь правилом “Кто платит, тот и музыку заказывает”</a:t>
            </a:r>
          </a:p>
        </p:txBody>
      </p:sp>
    </p:spTree>
    <p:extLst>
      <p:ext uri="{BB962C8B-B14F-4D97-AF65-F5344CB8AC3E}">
        <p14:creationId xmlns:p14="http://schemas.microsoft.com/office/powerpoint/2010/main" val="4343612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07059F-507E-4D9A-8355-731658229E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B870E33-3F25-4147-A7FD-6F6A88220B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Вредный совет №4: Не тратьте время на установление межличностных связей</a:t>
            </a:r>
          </a:p>
          <a:p>
            <a:r>
              <a:rPr lang="ru-RU" dirty="0"/>
              <a:t>Вредный совет №5: Контролируйте все. Самое главное это следовать четкой структуре и контролировать ее выполнение</a:t>
            </a:r>
          </a:p>
          <a:p>
            <a:r>
              <a:rPr lang="ru-RU" dirty="0"/>
              <a:t>Вредный совет №6: В большой программе должны быть большие результаты</a:t>
            </a:r>
          </a:p>
          <a:p>
            <a:r>
              <a:rPr lang="ru-RU" dirty="0"/>
              <a:t>Вредный совет №7: Будьте прагматичными и скептичными. Меньше мечтайте, больше делайте для достижения целей</a:t>
            </a:r>
          </a:p>
        </p:txBody>
      </p:sp>
    </p:spTree>
    <p:extLst>
      <p:ext uri="{BB962C8B-B14F-4D97-AF65-F5344CB8AC3E}">
        <p14:creationId xmlns:p14="http://schemas.microsoft.com/office/powerpoint/2010/main" val="20243460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Объект 1">
            <a:extLst>
              <a:ext uri="{FF2B5EF4-FFF2-40B4-BE49-F238E27FC236}">
                <a16:creationId xmlns:a16="http://schemas.microsoft.com/office/drawing/2014/main" id="{999902FE-56FD-4D21-BFCD-1CDA760C58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endParaRPr lang="ru-RU" altLang="ru-RU" sz="18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</a:pPr>
            <a:r>
              <a:rPr lang="ru-RU" altLang="ru-RU" sz="1800" b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Модуль 1. Введение в социальное проектирование.         </a:t>
            </a:r>
            <a:endParaRPr lang="ru-RU" altLang="ru-RU" sz="18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</a:pPr>
            <a:r>
              <a:rPr lang="ru-RU" altLang="ru-RU" sz="1800" b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Модуль 2. Теоретические основы социального проектирования.</a:t>
            </a:r>
            <a:endParaRPr lang="ru-RU" altLang="ru-RU" sz="18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</a:pPr>
            <a:r>
              <a:rPr lang="ru-RU" altLang="ru-RU" sz="1800" b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Модуль 3. Методы инициирования социального проекта.</a:t>
            </a:r>
            <a:endParaRPr lang="ru-RU" altLang="ru-RU" sz="18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</a:pPr>
            <a:r>
              <a:rPr lang="ru-RU" altLang="ru-RU" sz="1800" b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Модуль 4. Методы организации проектной деятельности и реализации проекта.</a:t>
            </a:r>
            <a:endParaRPr lang="ru-RU" altLang="ru-RU" sz="18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endParaRPr lang="ru-RU" altLang="ru-RU" sz="2800"/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428DAA8C-CE25-46D9-BD81-1CDD5E2EAE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7861" y="269315"/>
            <a:ext cx="8229600" cy="1219200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br>
              <a:rPr lang="ru-RU" sz="4400" dirty="0"/>
            </a:br>
            <a:r>
              <a:rPr lang="ru-RU" sz="4400" dirty="0"/>
              <a:t>Тематика курса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1EA109-B828-4C84-808B-EC17494BD7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Основные понятия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0D11606-1851-4DEB-A6B1-5252E987D6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38430" marR="217805" indent="358775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ru-RU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Социальное</a:t>
            </a:r>
            <a:r>
              <a:rPr lang="ru-RU" b="1" spc="-3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проектирование</a:t>
            </a:r>
            <a:r>
              <a:rPr lang="ru-RU" b="1" spc="-3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–</a:t>
            </a:r>
            <a:r>
              <a:rPr lang="ru-RU" spc="-3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это</a:t>
            </a:r>
            <a:r>
              <a:rPr lang="ru-RU" spc="-3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конструирование</a:t>
            </a:r>
            <a:r>
              <a:rPr lang="ru-RU" spc="-3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индивидом,</a:t>
            </a:r>
            <a:r>
              <a:rPr lang="ru-RU" spc="-3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группой</a:t>
            </a:r>
            <a:r>
              <a:rPr lang="ru-RU" spc="-3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или</a:t>
            </a:r>
            <a:r>
              <a:rPr lang="ru-RU" spc="-3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организацией действия, направленного на достижение социально значимой цели и локализованного по месту, времени и ресурсам. (Луков В.А.)</a:t>
            </a:r>
          </a:p>
          <a:p>
            <a:pPr marL="138430" marR="165100" indent="358775">
              <a:lnSpc>
                <a:spcPct val="115000"/>
              </a:lnSpc>
              <a:tabLst>
                <a:tab pos="1814195" algn="l"/>
              </a:tabLst>
            </a:pPr>
            <a:r>
              <a:rPr lang="ru-RU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Ценности</a:t>
            </a:r>
            <a:r>
              <a:rPr lang="ru-RU" b="1" spc="-3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–</a:t>
            </a:r>
            <a:r>
              <a:rPr lang="ru-RU" spc="-2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это</a:t>
            </a:r>
            <a:r>
              <a:rPr lang="ru-RU" spc="-2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разделяемые</a:t>
            </a:r>
            <a:r>
              <a:rPr lang="ru-RU" spc="-3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в</a:t>
            </a:r>
            <a:r>
              <a:rPr lang="ru-RU" spc="-2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обществе</a:t>
            </a:r>
            <a:r>
              <a:rPr lang="ru-RU" spc="-2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(сообществе)</a:t>
            </a:r>
            <a:r>
              <a:rPr lang="ru-RU" spc="-3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убеждения</a:t>
            </a:r>
            <a:r>
              <a:rPr lang="ru-RU" spc="-3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относительно</a:t>
            </a:r>
            <a:r>
              <a:rPr lang="ru-RU" spc="-2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целей,</a:t>
            </a:r>
            <a:r>
              <a:rPr lang="ru-RU" spc="-3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к</a:t>
            </a:r>
            <a:r>
              <a:rPr lang="ru-RU" spc="-3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которым люди должны стремиться	(терминальные ценности), и основные средства их достижения (инструментальные ценности).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904090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C82D35-F5B5-461D-BAE3-1452280C5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Социальный проект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B93CE96-1C47-4D0F-B4D9-0340DC2D73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97840">
              <a:spcBef>
                <a:spcPts val="195"/>
              </a:spcBef>
              <a:spcAft>
                <a:spcPts val="0"/>
              </a:spcAft>
            </a:pPr>
            <a:r>
              <a:rPr lang="ru-RU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Социальный</a:t>
            </a:r>
            <a:r>
              <a:rPr lang="ru-RU" b="1" spc="-5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проект</a:t>
            </a:r>
            <a:r>
              <a:rPr lang="ru-RU" b="1" spc="-4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–</a:t>
            </a:r>
            <a:r>
              <a:rPr lang="ru-RU" spc="-4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это</a:t>
            </a:r>
            <a:r>
              <a:rPr lang="ru-RU" spc="-4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сконструированное</a:t>
            </a:r>
            <a:r>
              <a:rPr lang="ru-RU" spc="-4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инициатором</a:t>
            </a:r>
            <a:r>
              <a:rPr lang="ru-RU" spc="-4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проекта</a:t>
            </a:r>
            <a:r>
              <a:rPr lang="ru-RU" spc="-4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социальное</a:t>
            </a:r>
            <a:r>
              <a:rPr lang="ru-RU" spc="-4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pc="-1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нововведение,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marR="327025" lvl="0" indent="-342900">
              <a:lnSpc>
                <a:spcPct val="113000"/>
              </a:lnSpc>
              <a:spcBef>
                <a:spcPts val="205"/>
              </a:spcBef>
              <a:spcAft>
                <a:spcPts val="0"/>
              </a:spcAft>
              <a:buSzPts val="1100"/>
              <a:buFont typeface="Calibri" panose="020F0502020204030204" pitchFamily="34" charset="0"/>
              <a:buAutoNum type="arabicParenBoth"/>
              <a:tabLst>
                <a:tab pos="686435" algn="l"/>
              </a:tabLst>
            </a:pPr>
            <a:r>
              <a:rPr lang="ru-RU" spc="-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целью</a:t>
            </a:r>
            <a:r>
              <a:rPr lang="ru-RU" spc="-3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pc="-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которого</a:t>
            </a:r>
            <a:r>
              <a:rPr lang="ru-RU" spc="-3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pc="-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является</a:t>
            </a:r>
            <a:r>
              <a:rPr lang="ru-RU" spc="-3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pc="-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создание,</a:t>
            </a:r>
            <a:r>
              <a:rPr lang="ru-RU" spc="-3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pc="-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модернизация</a:t>
            </a:r>
            <a:r>
              <a:rPr lang="ru-RU" spc="-3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pc="-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или</a:t>
            </a:r>
            <a:r>
              <a:rPr lang="ru-RU" spc="-3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pc="-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поддержание</a:t>
            </a:r>
            <a:r>
              <a:rPr lang="ru-RU" spc="-3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pc="-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в</a:t>
            </a:r>
            <a:r>
              <a:rPr lang="ru-RU" spc="-3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pc="-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изменившейся</a:t>
            </a:r>
            <a:r>
              <a:rPr lang="ru-RU" spc="-3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pc="-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среде материальной или духовной ценности,</a:t>
            </a:r>
          </a:p>
          <a:p>
            <a:pPr marL="342900" lvl="0" indent="-342900">
              <a:spcBef>
                <a:spcPts val="15"/>
              </a:spcBef>
              <a:spcAft>
                <a:spcPts val="0"/>
              </a:spcAft>
              <a:buSzPts val="1100"/>
              <a:buFont typeface="Calibri" panose="020F0502020204030204" pitchFamily="34" charset="0"/>
              <a:buAutoNum type="arabicParenBoth"/>
              <a:tabLst>
                <a:tab pos="686435" algn="l"/>
              </a:tabLst>
            </a:pPr>
            <a:r>
              <a:rPr lang="ru-RU" spc="-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которое</a:t>
            </a:r>
            <a:r>
              <a:rPr lang="ru-RU" spc="-6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pc="-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имеет</a:t>
            </a:r>
            <a:r>
              <a:rPr lang="ru-RU" spc="-5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pc="-5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пространственно­временные</a:t>
            </a:r>
            <a:r>
              <a:rPr lang="ru-RU" spc="-5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pc="-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и</a:t>
            </a:r>
            <a:r>
              <a:rPr lang="ru-RU" spc="-5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pc="-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ресурсные</a:t>
            </a:r>
            <a:r>
              <a:rPr lang="ru-RU" spc="-5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pc="-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границы,</a:t>
            </a:r>
            <a:r>
              <a:rPr lang="ru-RU" spc="-5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и</a:t>
            </a:r>
            <a:endParaRPr lang="ru-RU" spc="-5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spcBef>
                <a:spcPts val="205"/>
              </a:spcBef>
              <a:buSzPts val="1100"/>
              <a:buFont typeface="Calibri" panose="020F0502020204030204" pitchFamily="34" charset="0"/>
              <a:buAutoNum type="arabicParenBoth"/>
              <a:tabLst>
                <a:tab pos="686435" algn="l"/>
              </a:tabLst>
            </a:pPr>
            <a:r>
              <a:rPr lang="ru-RU" spc="-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воздействие</a:t>
            </a:r>
            <a:r>
              <a:rPr lang="ru-RU" spc="-5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pc="-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которого</a:t>
            </a:r>
            <a:r>
              <a:rPr lang="ru-RU" spc="-3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pc="-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на</a:t>
            </a:r>
            <a:r>
              <a:rPr lang="ru-RU" spc="-4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pc="-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людей</a:t>
            </a:r>
            <a:r>
              <a:rPr lang="ru-RU" spc="-4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pc="-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признаётся</a:t>
            </a:r>
            <a:r>
              <a:rPr lang="ru-RU" spc="-4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pc="-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положительным</a:t>
            </a:r>
            <a:r>
              <a:rPr lang="ru-RU" spc="-3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pc="-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по</a:t>
            </a:r>
            <a:r>
              <a:rPr lang="ru-RU" spc="-4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pc="-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своему</a:t>
            </a:r>
            <a:r>
              <a:rPr lang="ru-RU" spc="-4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pc="-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социальному</a:t>
            </a:r>
            <a:r>
              <a:rPr lang="ru-RU" spc="-4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pc="-1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значению</a:t>
            </a:r>
            <a:endParaRPr lang="ru-RU" spc="-5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764142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20E8B9-BE22-46F5-868A-4AFBB23C33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Формы</a:t>
            </a:r>
            <a:r>
              <a:rPr lang="ru-RU" sz="1800" b="1" spc="-4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новой</a:t>
            </a:r>
            <a:r>
              <a:rPr lang="ru-RU" sz="1800" b="1" spc="-4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социальной</a:t>
            </a:r>
            <a:r>
              <a:rPr lang="ru-RU" sz="1800" b="1" spc="-4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1800" b="1" spc="-1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ценности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B79C338-B4C9-4122-9EB5-A504B80AD1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/>
              <a:t>Новая вещь</a:t>
            </a:r>
          </a:p>
          <a:p>
            <a:r>
              <a:rPr lang="ru-RU" sz="2400" dirty="0"/>
              <a:t>Услуга</a:t>
            </a:r>
          </a:p>
          <a:p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</a:rPr>
              <a:t>С</a:t>
            </a:r>
            <a:r>
              <a:rPr lang="ru-RU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истема</a:t>
            </a:r>
            <a:r>
              <a:rPr lang="ru-RU" sz="2400" spc="-5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воздействия</a:t>
            </a:r>
            <a:r>
              <a:rPr lang="ru-RU" sz="2400" spc="-5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(идеология,</a:t>
            </a:r>
            <a:r>
              <a:rPr lang="ru-RU" sz="2400" spc="-5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новый</a:t>
            </a:r>
            <a:r>
              <a:rPr lang="ru-RU" sz="2400" spc="-5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канал</a:t>
            </a:r>
            <a:r>
              <a:rPr lang="ru-RU" sz="2400" spc="-5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коммуникации</a:t>
            </a:r>
          </a:p>
          <a:p>
            <a:r>
              <a:rPr lang="ru-RU" sz="2400" dirty="0">
                <a:latin typeface="Calibri" panose="020F0502020204030204" pitchFamily="34" charset="0"/>
              </a:rPr>
              <a:t>Организация мероприятий</a:t>
            </a:r>
          </a:p>
          <a:p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</a:rPr>
              <a:t>И</a:t>
            </a:r>
            <a:r>
              <a:rPr lang="ru-RU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мидж (бренд, впечатление);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5664765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E983F3-43BF-4F4F-A471-A08CC90FA4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Цель социального проектирования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446854C-6840-4EA9-8648-FAFBAE8DF7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привлечение</a:t>
            </a:r>
            <a:r>
              <a:rPr lang="ru-RU" sz="2400" spc="-3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внимания</a:t>
            </a:r>
            <a:r>
              <a:rPr lang="ru-RU" sz="2400" spc="-3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к</a:t>
            </a:r>
            <a:r>
              <a:rPr lang="ru-RU" sz="2400" spc="-3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актуальным</a:t>
            </a:r>
            <a:r>
              <a:rPr lang="ru-RU" sz="2400" spc="-3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социальным</a:t>
            </a:r>
            <a:r>
              <a:rPr lang="ru-RU" sz="2400" spc="-3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проблемам</a:t>
            </a:r>
            <a:r>
              <a:rPr lang="ru-RU" sz="2400" spc="-3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данного</a:t>
            </a:r>
            <a:r>
              <a:rPr lang="ru-RU" sz="2400" spc="-3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местного</a:t>
            </a:r>
            <a:r>
              <a:rPr lang="ru-RU" sz="2400" spc="-3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сообщества</a:t>
            </a:r>
          </a:p>
          <a:p>
            <a:r>
              <a:rPr lang="ru-RU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включение населения в реальную практическую деятельность по разрешению одной из этих проблем</a:t>
            </a:r>
            <a:r>
              <a:rPr lang="ru-RU" sz="2400" spc="-4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силами</a:t>
            </a:r>
            <a:r>
              <a:rPr lang="ru-RU" sz="2400" spc="-3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самих</a:t>
            </a:r>
            <a:r>
              <a:rPr lang="ru-RU" sz="2400" spc="-3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жителей</a:t>
            </a:r>
            <a:r>
              <a:rPr lang="ru-RU" sz="2400" spc="-3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2400" spc="-1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(участников).</a:t>
            </a:r>
          </a:p>
          <a:p>
            <a:pPr marL="600075" marR="217805">
              <a:lnSpc>
                <a:spcPct val="120000"/>
              </a:lnSpc>
              <a:spcBef>
                <a:spcPts val="260"/>
              </a:spcBef>
              <a:spcAft>
                <a:spcPts val="0"/>
              </a:spcAft>
            </a:pPr>
            <a:endParaRPr lang="ru-RU" sz="2400" spc="-1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71475" marR="217805" indent="0">
              <a:spcBef>
                <a:spcPts val="260"/>
              </a:spcBef>
              <a:buNone/>
            </a:pPr>
            <a:r>
              <a:rPr lang="ru-RU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ГЛАВНОЕ</a:t>
            </a:r>
            <a:r>
              <a:rPr lang="ru-RU" sz="2400" b="1" spc="-2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–</a:t>
            </a:r>
            <a:r>
              <a:rPr lang="ru-RU" sz="2400" spc="-2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реальное</a:t>
            </a:r>
            <a:r>
              <a:rPr lang="ru-RU" sz="2400" spc="-2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улучшение</a:t>
            </a:r>
            <a:r>
              <a:rPr lang="ru-RU" sz="2400" spc="-3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социальной</a:t>
            </a:r>
            <a:r>
              <a:rPr lang="ru-RU" sz="2400" spc="-2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ситуации</a:t>
            </a:r>
            <a:r>
              <a:rPr lang="ru-RU" sz="2400" spc="-3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в</a:t>
            </a:r>
            <a:r>
              <a:rPr lang="ru-RU" sz="2400" spc="-2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местном</a:t>
            </a:r>
            <a:r>
              <a:rPr lang="ru-RU" sz="2400" spc="-2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сообществе</a:t>
            </a:r>
            <a:r>
              <a:rPr lang="ru-RU" sz="2400" spc="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(создание социальных ценностей).</a:t>
            </a:r>
          </a:p>
          <a:p>
            <a:pPr marL="600075" marR="217805">
              <a:lnSpc>
                <a:spcPct val="120000"/>
              </a:lnSpc>
              <a:spcBef>
                <a:spcPts val="260"/>
              </a:spcBef>
              <a:spcAft>
                <a:spcPts val="0"/>
              </a:spcAft>
            </a:pP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555346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764346-1E5A-4B83-A612-E125E850D3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Результат социального проектирования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D859F79-4173-43A1-B8F1-EC2B5C39AA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/>
              <a:t>Концепция</a:t>
            </a:r>
          </a:p>
          <a:p>
            <a:r>
              <a:rPr lang="ru-RU" sz="2800" dirty="0"/>
              <a:t>Программа</a:t>
            </a:r>
          </a:p>
          <a:p>
            <a:r>
              <a:rPr lang="ru-RU" sz="2800" dirty="0"/>
              <a:t>Проект</a:t>
            </a:r>
          </a:p>
        </p:txBody>
      </p:sp>
    </p:spTree>
    <p:extLst>
      <p:ext uri="{BB962C8B-B14F-4D97-AF65-F5344CB8AC3E}">
        <p14:creationId xmlns:p14="http://schemas.microsoft.com/office/powerpoint/2010/main" val="10462937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B13B9F-B328-4130-8ED0-4E6F39344D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Технология социального проектирования </a:t>
            </a:r>
            <a:br>
              <a:rPr lang="ru-RU" dirty="0"/>
            </a:br>
            <a:r>
              <a:rPr lang="ru-RU" dirty="0"/>
              <a:t>( 21 шаг)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DF70E13-C961-41B1-9A09-E14EB89306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69240" indent="0">
              <a:spcBef>
                <a:spcPts val="200"/>
              </a:spcBef>
              <a:spcAft>
                <a:spcPts val="0"/>
              </a:spcAft>
              <a:buNone/>
            </a:pPr>
            <a:r>
              <a:rPr lang="ru-RU" sz="1800" b="1" spc="-1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Концептуальная</a:t>
            </a:r>
            <a:r>
              <a:rPr lang="ru-RU" sz="1800" b="1" spc="6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1800" b="1" spc="-2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фаза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138430">
              <a:spcBef>
                <a:spcPts val="205"/>
              </a:spcBef>
            </a:pP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Шаг</a:t>
            </a:r>
            <a:r>
              <a:rPr lang="ru-RU" sz="1800" spc="-2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№</a:t>
            </a:r>
            <a:r>
              <a:rPr lang="ru-RU" sz="1800" spc="-3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1.</a:t>
            </a:r>
            <a:r>
              <a:rPr lang="ru-RU" sz="1800" spc="-3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Изучение</a:t>
            </a:r>
            <a:r>
              <a:rPr lang="ru-RU" sz="1800" spc="-2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общественного</a:t>
            </a:r>
            <a:r>
              <a:rPr lang="ru-RU" sz="1800" spc="-2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1800" spc="-1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мнения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138430" marR="2731135">
              <a:lnSpc>
                <a:spcPct val="115000"/>
              </a:lnSpc>
              <a:spcBef>
                <a:spcPts val="190"/>
              </a:spcBef>
              <a:spcAft>
                <a:spcPts val="0"/>
              </a:spcAft>
            </a:pP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Шаг</a:t>
            </a:r>
            <a:r>
              <a:rPr lang="ru-RU" sz="1800" spc="-3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№</a:t>
            </a:r>
            <a:r>
              <a:rPr lang="ru-RU" sz="1800" spc="-5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2.</a:t>
            </a:r>
            <a:r>
              <a:rPr lang="ru-RU" sz="1800" spc="-4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Формулировка</a:t>
            </a:r>
            <a:r>
              <a:rPr lang="ru-RU" sz="1800" spc="-4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актуальной</a:t>
            </a:r>
            <a:r>
              <a:rPr lang="ru-RU" sz="1800" spc="-4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социальной</a:t>
            </a:r>
            <a:r>
              <a:rPr lang="ru-RU" sz="1800" spc="-4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проблемы </a:t>
            </a:r>
          </a:p>
          <a:p>
            <a:pPr marL="138430" marR="2731135">
              <a:lnSpc>
                <a:spcPct val="115000"/>
              </a:lnSpc>
              <a:spcBef>
                <a:spcPts val="190"/>
              </a:spcBef>
              <a:spcAft>
                <a:spcPts val="0"/>
              </a:spcAft>
            </a:pP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Шаг № 3. Изучение возможностей организации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540925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6C5BC4-4951-4565-AF93-EDFA2AA991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46D399B-1B47-4F49-B7A8-01C2212C0B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69240" indent="0">
              <a:spcBef>
                <a:spcPts val="5"/>
              </a:spcBef>
              <a:spcAft>
                <a:spcPts val="0"/>
              </a:spcAft>
              <a:buNone/>
            </a:pP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Разработка</a:t>
            </a:r>
            <a:r>
              <a:rPr lang="ru-RU" sz="1800" b="1" spc="-5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социального</a:t>
            </a:r>
            <a:r>
              <a:rPr lang="ru-RU" sz="1800" b="1" spc="-4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1800" b="1" spc="-1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проекта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138430" marR="2731135">
              <a:lnSpc>
                <a:spcPct val="113000"/>
              </a:lnSpc>
              <a:spcBef>
                <a:spcPts val="200"/>
              </a:spcBef>
              <a:spcAft>
                <a:spcPts val="0"/>
              </a:spcAft>
            </a:pP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Шаг</a:t>
            </a:r>
            <a:r>
              <a:rPr lang="ru-RU" sz="1800" spc="-3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№</a:t>
            </a:r>
            <a:r>
              <a:rPr lang="ru-RU" sz="1800" spc="-4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4.</a:t>
            </a:r>
            <a:r>
              <a:rPr lang="ru-RU" sz="1800" spc="-3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Определение</a:t>
            </a:r>
            <a:r>
              <a:rPr lang="ru-RU" sz="1800" spc="-3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цели</a:t>
            </a:r>
            <a:r>
              <a:rPr lang="ru-RU" sz="1800" spc="-3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и</a:t>
            </a:r>
            <a:r>
              <a:rPr lang="ru-RU" sz="1800" spc="-3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задач</a:t>
            </a:r>
            <a:r>
              <a:rPr lang="ru-RU" sz="1800" spc="-3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социального</a:t>
            </a:r>
            <a:r>
              <a:rPr lang="ru-RU" sz="1800" spc="-3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проекта </a:t>
            </a:r>
          </a:p>
          <a:p>
            <a:pPr marL="138430" marR="2731135">
              <a:lnSpc>
                <a:spcPct val="113000"/>
              </a:lnSpc>
              <a:spcBef>
                <a:spcPts val="200"/>
              </a:spcBef>
              <a:spcAft>
                <a:spcPts val="0"/>
              </a:spcAft>
            </a:pP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Шаг № 5. Составление плана работы</a:t>
            </a:r>
          </a:p>
          <a:p>
            <a:pPr marL="138430">
              <a:spcBef>
                <a:spcPts val="20"/>
              </a:spcBef>
            </a:pP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Шаг</a:t>
            </a:r>
            <a:r>
              <a:rPr lang="ru-RU" sz="1800" spc="-3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№</a:t>
            </a:r>
            <a:r>
              <a:rPr lang="ru-RU" sz="1800" spc="-4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6.</a:t>
            </a:r>
            <a:r>
              <a:rPr lang="ru-RU" sz="1800" spc="-2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Составление</a:t>
            </a:r>
            <a:r>
              <a:rPr lang="ru-RU" sz="1800" spc="-3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рабочего</a:t>
            </a:r>
            <a:r>
              <a:rPr lang="ru-RU" sz="1800" spc="-2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1800" spc="-1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графика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138430" marR="2132330">
              <a:lnSpc>
                <a:spcPct val="113000"/>
              </a:lnSpc>
              <a:spcBef>
                <a:spcPts val="200"/>
              </a:spcBef>
              <a:spcAft>
                <a:spcPts val="0"/>
              </a:spcAft>
            </a:pP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Шаг</a:t>
            </a:r>
            <a:r>
              <a:rPr lang="ru-RU" sz="1800" spc="-2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№</a:t>
            </a:r>
            <a:r>
              <a:rPr lang="ru-RU" sz="1800" spc="-3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7.</a:t>
            </a:r>
            <a:r>
              <a:rPr lang="ru-RU" sz="1800" spc="19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Определение</a:t>
            </a:r>
            <a:r>
              <a:rPr lang="ru-RU" sz="1800" spc="-3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обязанностей,</a:t>
            </a:r>
            <a:r>
              <a:rPr lang="ru-RU" sz="1800" spc="-3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их</a:t>
            </a:r>
            <a:r>
              <a:rPr lang="ru-RU" sz="1800" spc="-3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распределение</a:t>
            </a:r>
            <a:r>
              <a:rPr lang="ru-RU" sz="1800" spc="-2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в</a:t>
            </a:r>
            <a:r>
              <a:rPr lang="ru-RU" sz="1800" spc="-2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команде</a:t>
            </a:r>
          </a:p>
          <a:p>
            <a:pPr marL="138430" marR="2132330">
              <a:lnSpc>
                <a:spcPct val="113000"/>
              </a:lnSpc>
              <a:spcBef>
                <a:spcPts val="200"/>
              </a:spcBef>
              <a:spcAft>
                <a:spcPts val="0"/>
              </a:spcAft>
            </a:pP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Шаг № 8. Определение ресурсов и</a:t>
            </a:r>
            <a:r>
              <a:rPr lang="ru-RU" sz="1800" spc="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источников их получения</a:t>
            </a:r>
          </a:p>
          <a:p>
            <a:pPr marL="138430">
              <a:spcBef>
                <a:spcPts val="20"/>
              </a:spcBef>
            </a:pP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Шаг</a:t>
            </a:r>
            <a:r>
              <a:rPr lang="ru-RU" sz="1800" spc="-2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№</a:t>
            </a:r>
            <a:r>
              <a:rPr lang="ru-RU" sz="1800" spc="-2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9.</a:t>
            </a:r>
            <a:r>
              <a:rPr lang="ru-RU" sz="1800" spc="-2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Составление</a:t>
            </a:r>
            <a:r>
              <a:rPr lang="ru-RU" sz="1800" spc="-2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1800" spc="-1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бюджета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138430" marR="3387090">
              <a:lnSpc>
                <a:spcPct val="113000"/>
              </a:lnSpc>
              <a:spcBef>
                <a:spcPts val="200"/>
              </a:spcBef>
              <a:spcAft>
                <a:spcPts val="0"/>
              </a:spcAft>
            </a:pP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Шаг</a:t>
            </a:r>
            <a:r>
              <a:rPr lang="ru-RU" sz="1800" spc="-3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№</a:t>
            </a:r>
            <a:r>
              <a:rPr lang="ru-RU" sz="1800" spc="-4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10.</a:t>
            </a:r>
            <a:r>
              <a:rPr lang="ru-RU" sz="1800" spc="-4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Разработка</a:t>
            </a:r>
            <a:r>
              <a:rPr lang="ru-RU" sz="1800" spc="-3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системы</a:t>
            </a:r>
            <a:r>
              <a:rPr lang="ru-RU" sz="1800" spc="-3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оценки</a:t>
            </a:r>
            <a:r>
              <a:rPr lang="ru-RU" sz="1800" spc="-3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проекта </a:t>
            </a:r>
          </a:p>
          <a:p>
            <a:pPr marL="138430" marR="3387090">
              <a:lnSpc>
                <a:spcPct val="113000"/>
              </a:lnSpc>
              <a:spcBef>
                <a:spcPts val="200"/>
              </a:spcBef>
              <a:spcAft>
                <a:spcPts val="0"/>
              </a:spcAft>
            </a:pP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Шаг № 11. Обучение членов команды</a:t>
            </a:r>
          </a:p>
          <a:p>
            <a:pPr marL="138430" marR="3387090">
              <a:lnSpc>
                <a:spcPct val="113000"/>
              </a:lnSpc>
              <a:spcBef>
                <a:spcPts val="200"/>
              </a:spcBef>
              <a:spcAft>
                <a:spcPts val="0"/>
              </a:spcAft>
            </a:pP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Шаг</a:t>
            </a:r>
            <a:r>
              <a:rPr lang="ru-RU" sz="1800" spc="-3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№</a:t>
            </a:r>
            <a:r>
              <a:rPr lang="ru-RU" sz="1800" spc="-3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12.</a:t>
            </a:r>
            <a:r>
              <a:rPr lang="ru-RU" sz="1800" spc="-4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Формирование</a:t>
            </a:r>
            <a:r>
              <a:rPr lang="ru-RU" sz="1800" spc="-3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общественного</a:t>
            </a:r>
            <a:r>
              <a:rPr lang="ru-RU" sz="1800" spc="-2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1800" spc="-1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мнения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39662990"/>
      </p:ext>
    </p:extLst>
  </p:cSld>
  <p:clrMapOvr>
    <a:masterClrMapping/>
  </p:clrMapOvr>
</p:sld>
</file>

<file path=ppt/theme/theme1.xml><?xml version="1.0" encoding="utf-8"?>
<a:theme xmlns:a="http://schemas.openxmlformats.org/drawingml/2006/main" name="Галерея">
  <a:themeElements>
    <a:clrScheme name="Галерея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Галерея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алерея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297</TotalTime>
  <Words>549</Words>
  <Application>Microsoft Office PowerPoint</Application>
  <PresentationFormat>Широкоэкранный</PresentationFormat>
  <Paragraphs>67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Gill Sans MT</vt:lpstr>
      <vt:lpstr>Times New Roman</vt:lpstr>
      <vt:lpstr>Галерея</vt:lpstr>
      <vt:lpstr>21 шаг социального проектирования</vt:lpstr>
      <vt:lpstr> Тематика курса</vt:lpstr>
      <vt:lpstr>Основные понятия</vt:lpstr>
      <vt:lpstr>Социальный проект</vt:lpstr>
      <vt:lpstr>Формы новой социальной ценности</vt:lpstr>
      <vt:lpstr>Цель социального проектирования</vt:lpstr>
      <vt:lpstr>Результат социального проектирования</vt:lpstr>
      <vt:lpstr>Технология социального проектирования  ( 21 шаг)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7 Вредных советов для эффективных партнерств от Максима Смехова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21 шаг социального проектирования</dc:title>
  <dc:creator>Марина Бутинова</dc:creator>
  <cp:lastModifiedBy>Марина Бутинова</cp:lastModifiedBy>
  <cp:revision>3</cp:revision>
  <dcterms:created xsi:type="dcterms:W3CDTF">2022-03-16T14:39:22Z</dcterms:created>
  <dcterms:modified xsi:type="dcterms:W3CDTF">2022-03-17T16:18:47Z</dcterms:modified>
</cp:coreProperties>
</file>